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93" r:id="rId2"/>
    <p:sldId id="257" r:id="rId3"/>
    <p:sldId id="260" r:id="rId4"/>
    <p:sldId id="258" r:id="rId5"/>
    <p:sldId id="259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94" r:id="rId17"/>
    <p:sldId id="271" r:id="rId18"/>
    <p:sldId id="273" r:id="rId19"/>
    <p:sldId id="272" r:id="rId20"/>
    <p:sldId id="274" r:id="rId21"/>
    <p:sldId id="276" r:id="rId22"/>
    <p:sldId id="282" r:id="rId23"/>
    <p:sldId id="275" r:id="rId24"/>
    <p:sldId id="277" r:id="rId25"/>
    <p:sldId id="278" r:id="rId26"/>
    <p:sldId id="279" r:id="rId27"/>
    <p:sldId id="280" r:id="rId28"/>
    <p:sldId id="281" r:id="rId29"/>
    <p:sldId id="295" r:id="rId30"/>
    <p:sldId id="283" r:id="rId31"/>
    <p:sldId id="287" r:id="rId32"/>
    <p:sldId id="289" r:id="rId33"/>
    <p:sldId id="290" r:id="rId34"/>
    <p:sldId id="288" r:id="rId35"/>
    <p:sldId id="291" r:id="rId36"/>
    <p:sldId id="29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0000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5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273B3-3F5E-48EA-AAB2-F0747FC01127}" type="datetimeFigureOut">
              <a:rPr lang="en-US" smtClean="0"/>
              <a:t>11/20/22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D0E5E-3D81-4C85-924C-1B42E5534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51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30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47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26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629" y="153472"/>
            <a:ext cx="617113" cy="61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77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58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629" y="153472"/>
            <a:ext cx="617113" cy="61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951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04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42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70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60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43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DCBD-B6D0-48CE-B07D-1584250D81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629" y="153472"/>
            <a:ext cx="617113" cy="61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gif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0.png"/><Relationship Id="rId4" Type="http://schemas.openxmlformats.org/officeDocument/2006/relationships/image" Target="../media/image48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5.png"/><Relationship Id="rId7" Type="http://schemas.openxmlformats.org/officeDocument/2006/relationships/image" Target="../media/image1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Actor-Critic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One-step actor-critic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728" y="2376439"/>
            <a:ext cx="6865413" cy="136801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269996" y="1891718"/>
            <a:ext cx="2948729" cy="964733"/>
            <a:chOff x="4269996" y="1891718"/>
            <a:chExt cx="2948729" cy="964733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269996" y="2856451"/>
              <a:ext cx="73152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362274" y="1891718"/>
              <a:ext cx="28564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Let’s bootstrap this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4639112" y="2206305"/>
              <a:ext cx="239086" cy="360726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577902" y="3552738"/>
            <a:ext cx="2856451" cy="923169"/>
            <a:chOff x="3577902" y="3552738"/>
            <a:chExt cx="2856451" cy="923169"/>
          </a:xfrm>
        </p:grpSpPr>
        <p:sp>
          <p:nvSpPr>
            <p:cNvPr id="14" name="TextBox 13"/>
            <p:cNvSpPr txBox="1"/>
            <p:nvPr/>
          </p:nvSpPr>
          <p:spPr>
            <a:xfrm>
              <a:off x="3577902" y="3829576"/>
              <a:ext cx="28564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Only need one step sampling from environment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4567806" y="3565323"/>
              <a:ext cx="0" cy="276835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4261604" y="3552738"/>
              <a:ext cx="557868" cy="1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301844" y="3552738"/>
            <a:ext cx="4471330" cy="1195974"/>
            <a:chOff x="5301844" y="3552738"/>
            <a:chExt cx="4471330" cy="1195974"/>
          </a:xfrm>
        </p:grpSpPr>
        <p:sp>
          <p:nvSpPr>
            <p:cNvPr id="25" name="TextBox 24"/>
            <p:cNvSpPr txBox="1"/>
            <p:nvPr/>
          </p:nvSpPr>
          <p:spPr>
            <a:xfrm>
              <a:off x="6354658" y="3825382"/>
              <a:ext cx="34185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Based on the current value model estimate, everything we have learnt so far applies (e.g., MC/TD)!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7076114" y="3577907"/>
              <a:ext cx="0" cy="27683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01844" y="3552738"/>
              <a:ext cx="229857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6669248" y="1602296"/>
            <a:ext cx="4323126" cy="1921079"/>
            <a:chOff x="6669248" y="1602296"/>
            <a:chExt cx="4323126" cy="1921079"/>
          </a:xfrm>
        </p:grpSpPr>
        <p:sp>
          <p:nvSpPr>
            <p:cNvPr id="37" name="Rectangle 36"/>
            <p:cNvSpPr/>
            <p:nvPr/>
          </p:nvSpPr>
          <p:spPr>
            <a:xfrm>
              <a:off x="6669248" y="3212982"/>
              <a:ext cx="931178" cy="310393"/>
            </a:xfrm>
            <a:prstGeom prst="rect">
              <a:avLst/>
            </a:prstGeom>
            <a:noFill/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324675" y="2311168"/>
              <a:ext cx="26676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75000"/>
                    </a:schemeClr>
                  </a:solidFill>
                </a:rPr>
                <a:t>Critic evaluates actions </a:t>
              </a:r>
            </a:p>
          </p:txBody>
        </p:sp>
        <p:cxnSp>
          <p:nvCxnSpPr>
            <p:cNvPr id="40" name="Straight Arrow Connector 39"/>
            <p:cNvCxnSpPr>
              <a:stCxn id="38" idx="1"/>
            </p:cNvCxnSpPr>
            <p:nvPr/>
          </p:nvCxnSpPr>
          <p:spPr>
            <a:xfrm flipH="1">
              <a:off x="7579453" y="2495834"/>
              <a:ext cx="745222" cy="666816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Picture 2" descr="The Best Movie Reviews Ever Written — IndieWire Critics Survey | IndieWir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4588" y="1602296"/>
              <a:ext cx="1108676" cy="703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7831123" y="2822895"/>
            <a:ext cx="3746985" cy="969146"/>
            <a:chOff x="7831123" y="2822895"/>
            <a:chExt cx="3746985" cy="969146"/>
          </a:xfrm>
        </p:grpSpPr>
        <p:sp>
          <p:nvSpPr>
            <p:cNvPr id="29" name="Rectangle 28"/>
            <p:cNvSpPr/>
            <p:nvPr/>
          </p:nvSpPr>
          <p:spPr>
            <a:xfrm>
              <a:off x="7831123" y="3426903"/>
              <a:ext cx="1375794" cy="360726"/>
            </a:xfrm>
            <a:prstGeom prst="rect">
              <a:avLst/>
            </a:prstGeom>
            <a:noFill/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524302" y="3422709"/>
              <a:ext cx="2053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Actor takes actions </a:t>
              </a:r>
            </a:p>
          </p:txBody>
        </p:sp>
        <p:cxnSp>
          <p:nvCxnSpPr>
            <p:cNvPr id="31" name="Straight Arrow Connector 30"/>
            <p:cNvCxnSpPr>
              <a:stCxn id="30" idx="1"/>
            </p:cNvCxnSpPr>
            <p:nvPr/>
          </p:nvCxnSpPr>
          <p:spPr>
            <a:xfrm flipH="1">
              <a:off x="9223696" y="3607375"/>
              <a:ext cx="300606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2" name="Picture 8" descr="Ratatouille (2007) directed by Brad Bird • Reviews, film + cast • Letterbox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0431" y="2822895"/>
              <a:ext cx="1081715" cy="608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6375633" y="4756557"/>
            <a:ext cx="3997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A source of bias due to bootstrapping!</a:t>
            </a:r>
          </a:p>
        </p:txBody>
      </p:sp>
    </p:spTree>
    <p:extLst>
      <p:ext uri="{BB962C8B-B14F-4D97-AF65-F5344CB8AC3E}">
        <p14:creationId xmlns:p14="http://schemas.microsoft.com/office/powerpoint/2010/main" val="352704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function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Objective of approximation</a:t>
                </a:r>
              </a:p>
              <a:p>
                <a:pPr lvl="1"/>
                <a:r>
                  <a:rPr lang="en-US" dirty="0"/>
                  <a:t>Minimize the difference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 </a:t>
                </a:r>
                <a:r>
                  <a:rPr lang="en-US" dirty="0">
                    <a:solidFill>
                      <a:srgbClr val="FF0000"/>
                    </a:solidFill>
                  </a:rPr>
                  <a:t>ALL</a:t>
                </a:r>
                <a:r>
                  <a:rPr lang="en-US" dirty="0"/>
                  <a:t> states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77425" y="2878428"/>
                <a:ext cx="3595921" cy="4810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425" y="2878428"/>
                <a:ext cx="3595921" cy="4810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3606085" y="3382851"/>
            <a:ext cx="1824507" cy="403676"/>
            <a:chOff x="3606085" y="3382851"/>
            <a:chExt cx="1824507" cy="403676"/>
          </a:xfrm>
        </p:grpSpPr>
        <p:sp>
          <p:nvSpPr>
            <p:cNvPr id="8" name="TextBox 7"/>
            <p:cNvSpPr txBox="1"/>
            <p:nvPr/>
          </p:nvSpPr>
          <p:spPr>
            <a:xfrm>
              <a:off x="3606085" y="3417195"/>
              <a:ext cx="1824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State distribution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228563" y="3382851"/>
              <a:ext cx="528034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7323786" y="2811887"/>
            <a:ext cx="3940934" cy="369332"/>
            <a:chOff x="7323786" y="2811887"/>
            <a:chExt cx="3940934" cy="369332"/>
          </a:xfrm>
        </p:grpSpPr>
        <p:sp>
          <p:nvSpPr>
            <p:cNvPr id="12" name="Rectangle 11"/>
            <p:cNvSpPr/>
            <p:nvPr/>
          </p:nvSpPr>
          <p:spPr>
            <a:xfrm>
              <a:off x="7323786" y="2867696"/>
              <a:ext cx="218941" cy="279042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620000" y="2811887"/>
              <a:ext cx="3644720" cy="369332"/>
              <a:chOff x="7701566" y="2811887"/>
              <a:chExt cx="3644720" cy="369332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8062174" y="2811887"/>
                <a:ext cx="3284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7030A0"/>
                    </a:solidFill>
                  </a:rPr>
                  <a:t>Mostly for simplicity of analysis</a:t>
                </a:r>
              </a:p>
            </p:txBody>
          </p:sp>
          <p:cxnSp>
            <p:nvCxnSpPr>
              <p:cNvPr id="14" name="Straight Arrow Connector 13"/>
              <p:cNvCxnSpPr>
                <a:stCxn id="11" idx="1"/>
              </p:cNvCxnSpPr>
              <p:nvPr/>
            </p:nvCxnSpPr>
            <p:spPr>
              <a:xfrm flipH="1">
                <a:off x="7701566" y="2996553"/>
                <a:ext cx="360608" cy="4224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TextBox 19"/>
          <p:cNvSpPr txBox="1"/>
          <p:nvPr/>
        </p:nvSpPr>
        <p:spPr>
          <a:xfrm>
            <a:off x="2786130" y="4031087"/>
            <a:ext cx="5881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Goal of value function learning? Guide policy optimization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94716" y="4438917"/>
            <a:ext cx="5881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Mean square error is </a:t>
            </a:r>
            <a:r>
              <a:rPr lang="en-US" u="sng" dirty="0">
                <a:solidFill>
                  <a:srgbClr val="FF0000"/>
                </a:solidFill>
              </a:rPr>
              <a:t>NOT</a:t>
            </a:r>
            <a:r>
              <a:rPr lang="en-US" dirty="0">
                <a:solidFill>
                  <a:srgbClr val="FF0000"/>
                </a:solidFill>
              </a:rPr>
              <a:t> necessarily the best objective for value function approximation, which leads to improved policy optimization.</a:t>
            </a:r>
          </a:p>
        </p:txBody>
      </p:sp>
      <p:pic>
        <p:nvPicPr>
          <p:cNvPr id="1026" name="Picture 2" descr="50+ Best Frowny Face ideas | cute kids, beautiful children, precious  childr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594" y="4499019"/>
            <a:ext cx="844351" cy="81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2660" y="4055736"/>
            <a:ext cx="2971777" cy="36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2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Incremental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Update the approximation after every action taking</a:t>
            </a:r>
          </a:p>
          <a:p>
            <a:pPr lvl="1"/>
            <a:r>
              <a:rPr lang="en-US" dirty="0"/>
              <a:t>Any online optimization method would work</a:t>
            </a:r>
          </a:p>
          <a:p>
            <a:pPr lvl="2"/>
            <a:r>
              <a:rPr lang="en-US" dirty="0"/>
              <a:t>The objective function is not necessarily convex</a:t>
            </a:r>
          </a:p>
          <a:p>
            <a:pPr lvl="2"/>
            <a:r>
              <a:rPr lang="en-US" dirty="0"/>
              <a:t>Stochastic gradient descent is typically the choice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095" y="3750094"/>
            <a:ext cx="5743617" cy="132398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309870" y="4954073"/>
            <a:ext cx="2288146" cy="433727"/>
            <a:chOff x="3309870" y="4954073"/>
            <a:chExt cx="2288146" cy="43372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159876" y="4954073"/>
              <a:ext cx="321972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309870" y="5018468"/>
              <a:ext cx="22881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Step size/learning rate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08124" y="4966952"/>
            <a:ext cx="3434366" cy="412261"/>
            <a:chOff x="6508124" y="4966952"/>
            <a:chExt cx="3434366" cy="41226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6950299" y="4966952"/>
              <a:ext cx="1296473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508124" y="5009881"/>
              <a:ext cx="34343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Gradient w.r.t. approximation 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84879" y="5005589"/>
            <a:ext cx="2347836" cy="624938"/>
            <a:chOff x="4584879" y="5005589"/>
            <a:chExt cx="2347836" cy="624938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4584879" y="5005589"/>
              <a:ext cx="2146479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644569" y="5261195"/>
              <a:ext cx="22881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Approximation error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83793" y="4589172"/>
            <a:ext cx="3829627" cy="1721631"/>
            <a:chOff x="1583793" y="4589172"/>
            <a:chExt cx="3829627" cy="1721631"/>
          </a:xfrm>
        </p:grpSpPr>
        <p:sp>
          <p:nvSpPr>
            <p:cNvPr id="15" name="Rectangle 14"/>
            <p:cNvSpPr/>
            <p:nvPr/>
          </p:nvSpPr>
          <p:spPr>
            <a:xfrm>
              <a:off x="4524777" y="4589172"/>
              <a:ext cx="888643" cy="36919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83793" y="5387473"/>
              <a:ext cx="28130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Can be estimated by any of policy prediction methods, e.g., DP, MC, TD</a:t>
              </a:r>
            </a:p>
          </p:txBody>
        </p:sp>
        <p:cxnSp>
          <p:nvCxnSpPr>
            <p:cNvPr id="18" name="Straight Arrow Connector 17"/>
            <p:cNvCxnSpPr>
              <a:endCxn id="15" idx="2"/>
            </p:cNvCxnSpPr>
            <p:nvPr/>
          </p:nvCxnSpPr>
          <p:spPr>
            <a:xfrm flipV="1">
              <a:off x="4221990" y="4958366"/>
              <a:ext cx="747109" cy="76866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245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Incremental update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810" y="1923943"/>
            <a:ext cx="8698781" cy="418012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858850" y="1347989"/>
            <a:ext cx="2695977" cy="970208"/>
            <a:chOff x="1858850" y="1347989"/>
            <a:chExt cx="2695977" cy="970208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262389" y="2309611"/>
              <a:ext cx="1721476" cy="858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858850" y="1347989"/>
              <a:ext cx="26959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Because the target value is obtained by bootstrapping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151291" y="5361904"/>
            <a:ext cx="1644203" cy="377918"/>
            <a:chOff x="4151291" y="5361904"/>
            <a:chExt cx="1644203" cy="377918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4151291" y="5361904"/>
              <a:ext cx="129647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417454" y="5370490"/>
              <a:ext cx="1378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TD(0)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644721" y="4477555"/>
            <a:ext cx="4340262" cy="369332"/>
            <a:chOff x="3644721" y="4477555"/>
            <a:chExt cx="4340262" cy="369332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3644721" y="4773769"/>
              <a:ext cx="1193442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838162" y="4477555"/>
              <a:ext cx="31468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7030A0"/>
                  </a:solidFill>
                </a:rPr>
                <a:t>A policy prediction problem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233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Incremental update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739" y="2850524"/>
            <a:ext cx="7166083" cy="349710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78287" y="2052034"/>
            <a:ext cx="2622997" cy="1549758"/>
            <a:chOff x="678287" y="2052034"/>
            <a:chExt cx="2622997" cy="1549758"/>
          </a:xfrm>
        </p:grpSpPr>
        <p:sp>
          <p:nvSpPr>
            <p:cNvPr id="8" name="Arc 7"/>
            <p:cNvSpPr/>
            <p:nvPr/>
          </p:nvSpPr>
          <p:spPr>
            <a:xfrm rot="10800000">
              <a:off x="678287" y="2052034"/>
              <a:ext cx="2369713" cy="1549758"/>
            </a:xfrm>
            <a:prstGeom prst="arc">
              <a:avLst>
                <a:gd name="adj1" fmla="val 16200000"/>
                <a:gd name="adj2" fmla="val 5379228"/>
              </a:avLst>
            </a:prstGeom>
            <a:ln w="1905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58591" y="2635876"/>
              <a:ext cx="24426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Extend to 1000 states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498243" y="5134376"/>
            <a:ext cx="2987897" cy="923330"/>
            <a:chOff x="1498243" y="5134376"/>
            <a:chExt cx="2987897" cy="923330"/>
          </a:xfrm>
        </p:grpSpPr>
        <p:sp>
          <p:nvSpPr>
            <p:cNvPr id="10" name="Oval 9"/>
            <p:cNvSpPr/>
            <p:nvPr/>
          </p:nvSpPr>
          <p:spPr>
            <a:xfrm>
              <a:off x="3893712" y="5464935"/>
              <a:ext cx="592428" cy="309093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98243" y="5134376"/>
              <a:ext cx="22924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State representation: every 100 states share one parameter 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078326" y="1480804"/>
            <a:ext cx="7973334" cy="971023"/>
            <a:chOff x="2078326" y="1480804"/>
            <a:chExt cx="7973334" cy="97102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78326" y="1486069"/>
              <a:ext cx="7973334" cy="965758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2755900" y="1511300"/>
              <a:ext cx="403225" cy="2667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49189" y="1480804"/>
              <a:ext cx="4950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-1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16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models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of the most well-studied approximation methods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Guaranteed convergence under gradient descent</a:t>
            </a:r>
          </a:p>
          <a:p>
            <a:pPr lvl="2"/>
            <a:r>
              <a:rPr lang="en-US" dirty="0"/>
              <a:t>Needs an unbiased gradient estimation, e.g., MC methods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714" y="2256482"/>
            <a:ext cx="4656066" cy="1119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339" y="3147004"/>
            <a:ext cx="2390792" cy="495304"/>
          </a:xfrm>
          <a:prstGeom prst="rect">
            <a:avLst/>
          </a:prstGeom>
        </p:spPr>
      </p:pic>
      <p:sp>
        <p:nvSpPr>
          <p:cNvPr id="10" name="Arc 9"/>
          <p:cNvSpPr/>
          <p:nvPr/>
        </p:nvSpPr>
        <p:spPr>
          <a:xfrm rot="10800000">
            <a:off x="2361127" y="2781833"/>
            <a:ext cx="1030310" cy="601017"/>
          </a:xfrm>
          <a:prstGeom prst="arc">
            <a:avLst>
              <a:gd name="adj1" fmla="val 16200000"/>
              <a:gd name="adj2" fmla="val 5379228"/>
            </a:avLst>
          </a:prstGeom>
          <a:ln w="190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4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models under semi-gradients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 TD(0) semi-gradient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144" y="2574184"/>
            <a:ext cx="5516591" cy="12250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189" y="4221293"/>
            <a:ext cx="4164169" cy="58773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340181" y="3636135"/>
            <a:ext cx="1124754" cy="695459"/>
            <a:chOff x="4340181" y="3636135"/>
            <a:chExt cx="1124754" cy="69545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340181" y="3640428"/>
              <a:ext cx="862884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765183" y="3636135"/>
              <a:ext cx="699752" cy="695459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5503573" y="3636135"/>
            <a:ext cx="1661373" cy="695459"/>
            <a:chOff x="5503573" y="3636135"/>
            <a:chExt cx="1661373" cy="695459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5503573" y="3640428"/>
              <a:ext cx="166137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6151809" y="3636135"/>
              <a:ext cx="257577" cy="69545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2099256" y="4726547"/>
            <a:ext cx="3503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the estimation converges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5396248" y="4705082"/>
            <a:ext cx="1433847" cy="390796"/>
            <a:chOff x="5396248" y="4705082"/>
            <a:chExt cx="1433847" cy="390796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5396248" y="4705082"/>
              <a:ext cx="1266423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460641" y="4726546"/>
              <a:ext cx="1369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Equals to 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244958" y="5237408"/>
            <a:ext cx="5681066" cy="412261"/>
            <a:chOff x="1244958" y="5237408"/>
            <a:chExt cx="5681066" cy="412261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4732" y="5237408"/>
              <a:ext cx="1661292" cy="353752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244958" y="5280337"/>
              <a:ext cx="4297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By solving this system of linear equations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314682" y="5490693"/>
            <a:ext cx="6233374" cy="369332"/>
            <a:chOff x="5314682" y="5490693"/>
            <a:chExt cx="6233374" cy="369332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5314682" y="5675290"/>
              <a:ext cx="1644203" cy="8586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7087674" y="5490693"/>
              <a:ext cx="4460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Known as the least square TD (LSTD) method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251065" y="1300767"/>
            <a:ext cx="3309870" cy="1837386"/>
            <a:chOff x="8251065" y="1300767"/>
            <a:chExt cx="3309870" cy="1837386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74298" y="1713309"/>
              <a:ext cx="2737072" cy="673576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34400" y="2382801"/>
              <a:ext cx="1472485" cy="743123"/>
            </a:xfrm>
            <a:prstGeom prst="rect">
              <a:avLst/>
            </a:prstGeom>
          </p:spPr>
        </p:pic>
        <p:sp>
          <p:nvSpPr>
            <p:cNvPr id="45" name="Rectangle 44"/>
            <p:cNvSpPr/>
            <p:nvPr/>
          </p:nvSpPr>
          <p:spPr>
            <a:xfrm>
              <a:off x="8251065" y="1300767"/>
              <a:ext cx="3309870" cy="183738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298287" y="1322230"/>
              <a:ext cx="1554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LSTD method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999650" y="2174434"/>
            <a:ext cx="3721994" cy="2104408"/>
            <a:chOff x="7999650" y="2174434"/>
            <a:chExt cx="3721994" cy="2104408"/>
          </a:xfrm>
        </p:grpSpPr>
        <p:sp>
          <p:nvSpPr>
            <p:cNvPr id="36" name="TextBox 35"/>
            <p:cNvSpPr txBox="1"/>
            <p:nvPr/>
          </p:nvSpPr>
          <p:spPr>
            <a:xfrm>
              <a:off x="7999650" y="3355512"/>
              <a:ext cx="37219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Is it invertible?</a:t>
              </a:r>
            </a:p>
            <a:p>
              <a:r>
                <a:rPr lang="en-US" dirty="0">
                  <a:solidFill>
                    <a:srgbClr val="0070C0"/>
                  </a:solidFill>
                </a:rPr>
                <a:t>Yes, and the analysis is very similar to that proved in policy iteration 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H="1">
              <a:off x="8255851" y="2174434"/>
              <a:ext cx="293134" cy="1172533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8499" y="3659580"/>
            <a:ext cx="3593205" cy="72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90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Bellman equation for value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closer look with a matrix form</a:t>
                </a:r>
              </a:p>
              <a:p>
                <a:pPr lvl="1"/>
                <a:r>
                  <a:rPr lang="en-US" dirty="0"/>
                  <a:t>For any non-zero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739391" y="2940980"/>
                <a:ext cx="5025735" cy="6931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p>
                                  </m:sSubSup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p>
                              </m:sSub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391" y="2940980"/>
                <a:ext cx="5025735" cy="6931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213905" y="3760040"/>
                <a:ext cx="3198696" cy="690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p>
                            </m:sSub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905" y="3760040"/>
                <a:ext cx="3198696" cy="6904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205238" y="4527096"/>
                <a:ext cx="31134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238" y="4527096"/>
                <a:ext cx="3113481" cy="461665"/>
              </a:xfrm>
              <a:prstGeom prst="rect">
                <a:avLst/>
              </a:prstGeom>
              <a:blipFill>
                <a:blip r:embed="rId5"/>
                <a:stretch>
                  <a:fillRect l="-587"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397580" y="5399727"/>
                <a:ext cx="50790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invertible if for any non-zero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580" y="5399727"/>
                <a:ext cx="5079037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33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models under semi-gradients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 TD semi-gradient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17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577" y="2471420"/>
            <a:ext cx="3886931" cy="6770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70220" y="3048001"/>
            <a:ext cx="2180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Approximation error obtained by TD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78320" y="3108103"/>
            <a:ext cx="2180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Approximation error obtained by MC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966692" y="3159617"/>
            <a:ext cx="2193702" cy="1558688"/>
            <a:chOff x="3966692" y="3159617"/>
            <a:chExt cx="2193702" cy="15586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966692" y="3794975"/>
                  <a:ext cx="2193702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00FF"/>
                      </a:solidFill>
                    </a:rPr>
                    <a:t>When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</m:oMath>
                  </a14:m>
                  <a:r>
                    <a:rPr lang="en-US" dirty="0">
                      <a:solidFill>
                        <a:srgbClr val="0000FF"/>
                      </a:solidFill>
                    </a:rPr>
                    <a:t> is close to 1, large approximation error by TD!</a:t>
                  </a: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6692" y="3794975"/>
                  <a:ext cx="2193702" cy="923330"/>
                </a:xfrm>
                <a:prstGeom prst="rect">
                  <a:avLst/>
                </a:prstGeom>
                <a:blipFill>
                  <a:blip r:embed="rId3"/>
                  <a:stretch>
                    <a:fillRect l="-2500" t="-3974" r="-833" b="-99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/>
            <p:cNvCxnSpPr>
              <a:stCxn id="13" idx="0"/>
            </p:cNvCxnSpPr>
            <p:nvPr/>
          </p:nvCxnSpPr>
          <p:spPr>
            <a:xfrm flipV="1">
              <a:off x="5063543" y="3159617"/>
              <a:ext cx="311240" cy="635358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1687132" y="3649014"/>
            <a:ext cx="1961882" cy="912495"/>
            <a:chOff x="1687132" y="3649014"/>
            <a:chExt cx="1961882" cy="912495"/>
          </a:xfrm>
        </p:grpSpPr>
        <p:sp>
          <p:nvSpPr>
            <p:cNvPr id="18" name="TextBox 17"/>
            <p:cNvSpPr txBox="1"/>
            <p:nvPr/>
          </p:nvSpPr>
          <p:spPr>
            <a:xfrm>
              <a:off x="1687132" y="3915178"/>
              <a:ext cx="1961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Larger bias, faster convergence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2603678" y="3649014"/>
              <a:ext cx="156694" cy="29192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6443729" y="3709115"/>
            <a:ext cx="2060620" cy="878151"/>
            <a:chOff x="6443729" y="3709115"/>
            <a:chExt cx="2060620" cy="878151"/>
          </a:xfrm>
        </p:grpSpPr>
        <p:sp>
          <p:nvSpPr>
            <p:cNvPr id="33" name="TextBox 32"/>
            <p:cNvSpPr txBox="1"/>
            <p:nvPr/>
          </p:nvSpPr>
          <p:spPr>
            <a:xfrm>
              <a:off x="6443729" y="3940935"/>
              <a:ext cx="20606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Larger variance, slower convergence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 flipV="1">
              <a:off x="7212169" y="3709115"/>
              <a:ext cx="148106" cy="25757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975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Incremental update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03301"/>
            <a:ext cx="7166083" cy="34971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732" y="2788451"/>
            <a:ext cx="4512925" cy="353737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078326" y="1480804"/>
            <a:ext cx="7973334" cy="971023"/>
            <a:chOff x="2078326" y="1480804"/>
            <a:chExt cx="7973334" cy="97102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78326" y="1486069"/>
              <a:ext cx="7973334" cy="96575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2755900" y="1511300"/>
              <a:ext cx="403225" cy="2667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49189" y="1480804"/>
              <a:ext cx="4950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-1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6929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other different types of approximations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Non-linear models</a:t>
            </a:r>
          </a:p>
          <a:p>
            <a:pPr lvl="1"/>
            <a:r>
              <a:rPr lang="en-US" dirty="0"/>
              <a:t>Regression trees</a:t>
            </a:r>
          </a:p>
          <a:p>
            <a:pPr lvl="1"/>
            <a:r>
              <a:rPr lang="en-US" dirty="0"/>
              <a:t>Neural networks, </a:t>
            </a:r>
            <a:r>
              <a:rPr lang="en-US" dirty="0" err="1"/>
              <a:t>a.k.a</a:t>
            </a:r>
            <a:r>
              <a:rPr lang="en-US" dirty="0"/>
              <a:t>, Deep RL</a:t>
            </a:r>
          </a:p>
          <a:p>
            <a:pPr lvl="1"/>
            <a:r>
              <a:rPr lang="en-US" dirty="0"/>
              <a:t>Kernel methods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99774" y="4083970"/>
            <a:ext cx="7329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Almost all methods we have learned in machine learning apply here!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45569" y="4636629"/>
            <a:ext cx="8037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All aforementioned methods apply to action value function approximation!</a:t>
            </a:r>
          </a:p>
        </p:txBody>
      </p:sp>
    </p:spTree>
    <p:extLst>
      <p:ext uri="{BB962C8B-B14F-4D97-AF65-F5344CB8AC3E}">
        <p14:creationId xmlns:p14="http://schemas.microsoft.com/office/powerpoint/2010/main" val="342614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05703"/>
            <a:ext cx="12192000" cy="2015218"/>
          </a:xfrm>
        </p:spPr>
        <p:txBody>
          <a:bodyPr/>
          <a:lstStyle/>
          <a:p>
            <a:pPr algn="ctr"/>
            <a:r>
              <a:rPr lang="en-US" dirty="0"/>
              <a:t>Approximation Methods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0" y="5434017"/>
            <a:ext cx="12192000" cy="150018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Hongning Wang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CS@UVA</a:t>
            </a:r>
          </a:p>
        </p:txBody>
      </p:sp>
      <p:sp>
        <p:nvSpPr>
          <p:cNvPr id="5" name="AutoShape 4" descr="Taylor series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s://upload.wikimedia.org/wikipedia/commons/thumb/e/e4/Sintay_SVG.svg/1920px-Sintay_SVG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16" y="218115"/>
            <a:ext cx="5590417" cy="427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712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 update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Online methods typically converge slowly</a:t>
                </a:r>
              </a:p>
              <a:p>
                <a:pPr lvl="1"/>
                <a:r>
                  <a:rPr lang="en-US" dirty="0"/>
                  <a:t>SGD’s convergence rate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(1/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Gradient descent’s rate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Slower convergence means more samples are needed to attain the same level of estimation accuracy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20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7528728" y="403954"/>
            <a:ext cx="3803317" cy="872186"/>
            <a:chOff x="7528728" y="403954"/>
            <a:chExt cx="3803317" cy="872186"/>
          </a:xfrm>
        </p:grpSpPr>
        <p:pic>
          <p:nvPicPr>
            <p:cNvPr id="8" name="Picture 4" descr="Free Idea Cliparts, Download Free Clip Art, Free Clip Art on ..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8728" y="494751"/>
              <a:ext cx="428487" cy="428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7955087" y="403954"/>
              <a:ext cx="20937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Rate of convergence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16844" y="722117"/>
              <a:ext cx="3315201" cy="554023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3489289" y="4376057"/>
            <a:ext cx="4868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Solution: from online update to batch update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600303" y="4762918"/>
            <a:ext cx="7649204" cy="841932"/>
            <a:chOff x="1600303" y="4762918"/>
            <a:chExt cx="7649204" cy="841932"/>
          </a:xfrm>
        </p:grpSpPr>
        <p:sp>
          <p:nvSpPr>
            <p:cNvPr id="16" name="TextBox 15"/>
            <p:cNvSpPr txBox="1"/>
            <p:nvPr/>
          </p:nvSpPr>
          <p:spPr>
            <a:xfrm>
              <a:off x="2597498" y="5014127"/>
              <a:ext cx="66520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</a:rPr>
                <a:t>Trade-off: more immediate update vs., more accurate update</a:t>
              </a:r>
            </a:p>
          </p:txBody>
        </p:sp>
        <p:pic>
          <p:nvPicPr>
            <p:cNvPr id="1030" name="Picture 6" descr="Free Balance Scale Cliparts, Download Free Clip Art, Free Clip Art on  Clipart Library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303" y="4762918"/>
              <a:ext cx="858123" cy="841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5090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Experience replay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Accumulate experiences from past interactions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At each round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sample a set of experiences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Execute SGD on it for model update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76342" y="2534697"/>
                <a:ext cx="547560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342" y="2534697"/>
                <a:ext cx="547560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s://miro.medium.com/max/1000/0*7BMslmK29YEWJS2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631" y="3778686"/>
            <a:ext cx="4478564" cy="259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583806" y="6403047"/>
            <a:ext cx="38093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Figure credit: MC.AI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542234" y="3662624"/>
            <a:ext cx="2115178" cy="982282"/>
            <a:chOff x="2542234" y="3662624"/>
            <a:chExt cx="2115178" cy="982282"/>
          </a:xfrm>
        </p:grpSpPr>
        <p:grpSp>
          <p:nvGrpSpPr>
            <p:cNvPr id="8" name="Group 7"/>
            <p:cNvGrpSpPr/>
            <p:nvPr/>
          </p:nvGrpSpPr>
          <p:grpSpPr>
            <a:xfrm>
              <a:off x="3496826" y="3662624"/>
              <a:ext cx="1125417" cy="552660"/>
              <a:chOff x="3496826" y="3662624"/>
              <a:chExt cx="1125417" cy="55266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flipV="1">
                <a:off x="3622432" y="3662624"/>
                <a:ext cx="999811" cy="502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3496826" y="3677697"/>
                <a:ext cx="658167" cy="537587"/>
              </a:xfrm>
              <a:prstGeom prst="line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2542234" y="4275574"/>
              <a:ext cx="21151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5B9BD5"/>
                  </a:solidFill>
                </a:rPr>
                <a:t>How to? Uniformly?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532185" y="4637314"/>
            <a:ext cx="395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Prioritize by TD error (proportionally)</a:t>
            </a:r>
          </a:p>
        </p:txBody>
      </p:sp>
    </p:spTree>
    <p:extLst>
      <p:ext uri="{BB962C8B-B14F-4D97-AF65-F5344CB8AC3E}">
        <p14:creationId xmlns:p14="http://schemas.microsoft.com/office/powerpoint/2010/main" val="274905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Prioritized experience replay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22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589" y="2295397"/>
            <a:ext cx="10204081" cy="33878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24628" y="5856542"/>
            <a:ext cx="4533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Figure credit: </a:t>
            </a:r>
            <a:r>
              <a:rPr lang="en-US" sz="1200" i="1" dirty="0" err="1"/>
              <a:t>Schaul</a:t>
            </a:r>
            <a:r>
              <a:rPr lang="en-US" sz="1200" i="1" dirty="0"/>
              <a:t> et al., “Prioritized experience replay”, ICLR’2016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03419" y="2050118"/>
            <a:ext cx="3465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Q-learning with tables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27837" y="2050118"/>
            <a:ext cx="4047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Q-learning with linear approximation</a:t>
            </a:r>
          </a:p>
        </p:txBody>
      </p:sp>
    </p:spTree>
    <p:extLst>
      <p:ext uri="{BB962C8B-B14F-4D97-AF65-F5344CB8AC3E}">
        <p14:creationId xmlns:p14="http://schemas.microsoft.com/office/powerpoint/2010/main" val="2849526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with value approximation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 generalized policy iteration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946" y="2561410"/>
            <a:ext cx="2440054" cy="3681737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915650" y="2510011"/>
            <a:ext cx="2558602" cy="646331"/>
            <a:chOff x="2915650" y="2510011"/>
            <a:chExt cx="2558602" cy="646331"/>
          </a:xfrm>
        </p:grpSpPr>
        <p:sp>
          <p:nvSpPr>
            <p:cNvPr id="8" name="TextBox 7"/>
            <p:cNvSpPr txBox="1"/>
            <p:nvPr/>
          </p:nvSpPr>
          <p:spPr>
            <a:xfrm>
              <a:off x="2915650" y="2510011"/>
              <a:ext cx="24426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Policy evaluation is approximated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4903288" y="2711780"/>
              <a:ext cx="570964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515695" y="4955107"/>
            <a:ext cx="3283713" cy="923330"/>
            <a:chOff x="2738826" y="5055735"/>
            <a:chExt cx="3283713" cy="923330"/>
          </a:xfrm>
        </p:grpSpPr>
        <p:sp>
          <p:nvSpPr>
            <p:cNvPr id="11" name="TextBox 10"/>
            <p:cNvSpPr txBox="1"/>
            <p:nvPr/>
          </p:nvSpPr>
          <p:spPr>
            <a:xfrm>
              <a:off x="2738826" y="5055735"/>
              <a:ext cx="28212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Might need longer time to converge to optimal policy; or even might not converge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5372647" y="5569528"/>
              <a:ext cx="649892" cy="34742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7123974" y="4308666"/>
            <a:ext cx="3148013" cy="646331"/>
            <a:chOff x="7123974" y="4308666"/>
            <a:chExt cx="3148013" cy="646331"/>
          </a:xfrm>
        </p:grpSpPr>
        <p:sp>
          <p:nvSpPr>
            <p:cNvPr id="13" name="TextBox 12"/>
            <p:cNvSpPr txBox="1"/>
            <p:nvPr/>
          </p:nvSpPr>
          <p:spPr>
            <a:xfrm>
              <a:off x="7829294" y="4308666"/>
              <a:ext cx="24426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Act according to the updated approximation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7123974" y="4510435"/>
              <a:ext cx="570964" cy="0"/>
            </a:xfrm>
            <a:prstGeom prst="straightConnector1">
              <a:avLst/>
            </a:prstGeom>
            <a:ln w="19050">
              <a:solidFill>
                <a:srgbClr val="0000FF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7189593" y="1994597"/>
            <a:ext cx="4667461" cy="1140489"/>
            <a:chOff x="7189593" y="1994597"/>
            <a:chExt cx="4667461" cy="1140489"/>
          </a:xfrm>
        </p:grpSpPr>
        <p:sp>
          <p:nvSpPr>
            <p:cNvPr id="9" name="TextBox 8"/>
            <p:cNvSpPr txBox="1"/>
            <p:nvPr/>
          </p:nvSpPr>
          <p:spPr>
            <a:xfrm>
              <a:off x="7189593" y="1994597"/>
              <a:ext cx="4667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Now we will apply the approximation methods to the action value function.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07392" y="2729467"/>
              <a:ext cx="4322949" cy="405619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930557" y="2773633"/>
            <a:ext cx="2800350" cy="698990"/>
            <a:chOff x="7930557" y="2773633"/>
            <a:chExt cx="2800350" cy="698990"/>
          </a:xfrm>
        </p:grpSpPr>
        <p:sp>
          <p:nvSpPr>
            <p:cNvPr id="16" name="Rectangle 15"/>
            <p:cNvSpPr/>
            <p:nvPr/>
          </p:nvSpPr>
          <p:spPr>
            <a:xfrm>
              <a:off x="8728328" y="2773633"/>
              <a:ext cx="260891" cy="295798"/>
            </a:xfrm>
            <a:prstGeom prst="rect">
              <a:avLst/>
            </a:prstGeom>
            <a:noFill/>
            <a:ln w="19050"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930557" y="3103291"/>
              <a:ext cx="2800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5B9BD5"/>
                  </a:solidFill>
                </a:rPr>
                <a:t>Target of approximation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935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On-policy learning with approximation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71" y="1672348"/>
            <a:ext cx="8452952" cy="456916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331217" y="1316334"/>
            <a:ext cx="3074796" cy="1165610"/>
            <a:chOff x="2331217" y="1316334"/>
            <a:chExt cx="3074796" cy="116561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823587" y="2481944"/>
              <a:ext cx="141179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331217" y="1316334"/>
              <a:ext cx="30747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5B9BD5"/>
                  </a:solidFill>
                </a:rPr>
                <a:t>We always require this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522136" y="4923692"/>
            <a:ext cx="8281762" cy="646331"/>
            <a:chOff x="2522136" y="4923692"/>
            <a:chExt cx="8281762" cy="646331"/>
          </a:xfrm>
        </p:grpSpPr>
        <p:sp>
          <p:nvSpPr>
            <p:cNvPr id="14" name="TextBox 13"/>
            <p:cNvSpPr txBox="1"/>
            <p:nvPr/>
          </p:nvSpPr>
          <p:spPr>
            <a:xfrm>
              <a:off x="7953270" y="4923692"/>
              <a:ext cx="28506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What’s the key difference from the prediction case?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22136" y="4958862"/>
              <a:ext cx="5406013" cy="562463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686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Sarsa</a:t>
            </a:r>
            <a:r>
              <a:rPr lang="en-US" dirty="0"/>
              <a:t> with action value approximation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874" y="1863049"/>
            <a:ext cx="6943773" cy="44581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2022" y="3009363"/>
            <a:ext cx="31166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Three possible actions: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full throttle forward (+1)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full throttle reverse (-1)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zero throttle (0)</a:t>
            </a:r>
          </a:p>
          <a:p>
            <a:r>
              <a:rPr lang="en-US" dirty="0"/>
              <a:t>Reward is -1 on all time steps until reaching the goal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27786" y="5256726"/>
                <a:ext cx="1282858" cy="3624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786" y="5256726"/>
                <a:ext cx="1282858" cy="362407"/>
              </a:xfrm>
              <a:prstGeom prst="rect">
                <a:avLst/>
              </a:prstGeom>
              <a:blipFill>
                <a:blip r:embed="rId3"/>
                <a:stretch>
                  <a:fillRect l="-2844" t="-16667" r="-30806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6340699" y="1438140"/>
            <a:ext cx="2893453" cy="1695720"/>
            <a:chOff x="6340699" y="1438140"/>
            <a:chExt cx="2893453" cy="1695720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6593983" y="2082085"/>
              <a:ext cx="145961" cy="1051775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340699" y="1438140"/>
              <a:ext cx="28934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Initialize the value by zero, overly optimistic!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612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Sarsa</a:t>
            </a:r>
            <a:r>
              <a:rPr lang="en-US" dirty="0"/>
              <a:t> with action value approximation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924" y="2391647"/>
            <a:ext cx="7339850" cy="343230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636654" y="3374265"/>
            <a:ext cx="3992450" cy="880056"/>
            <a:chOff x="5636654" y="3374265"/>
            <a:chExt cx="3992450" cy="880056"/>
          </a:xfrm>
        </p:grpSpPr>
        <p:sp>
          <p:nvSpPr>
            <p:cNvPr id="7" name="Rectangle 6"/>
            <p:cNvSpPr/>
            <p:nvPr/>
          </p:nvSpPr>
          <p:spPr>
            <a:xfrm>
              <a:off x="5636654" y="3988158"/>
              <a:ext cx="253284" cy="26616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37668" y="3374265"/>
              <a:ext cx="33914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Because of the employed “grid-</a:t>
              </a:r>
              <a:r>
                <a:rPr lang="en-US" dirty="0" err="1">
                  <a:solidFill>
                    <a:srgbClr val="0070C0"/>
                  </a:solidFill>
                </a:rPr>
                <a:t>tilings</a:t>
              </a:r>
              <a:r>
                <a:rPr lang="en-US" dirty="0">
                  <a:solidFill>
                    <a:srgbClr val="0070C0"/>
                  </a:solidFill>
                </a:rPr>
                <a:t>” feature representation</a:t>
              </a:r>
            </a:p>
          </p:txBody>
        </p:sp>
        <p:cxnSp>
          <p:nvCxnSpPr>
            <p:cNvPr id="9" name="Straight Arrow Connector 8"/>
            <p:cNvCxnSpPr>
              <a:stCxn id="7" idx="0"/>
              <a:endCxn id="8" idx="1"/>
            </p:cNvCxnSpPr>
            <p:nvPr/>
          </p:nvCxnSpPr>
          <p:spPr>
            <a:xfrm flipV="1">
              <a:off x="5763296" y="3697431"/>
              <a:ext cx="474372" cy="290727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875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Off-policy learning with approximated function value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we have shifted target value and target distribution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03431" y="2539284"/>
                <a:ext cx="3809120" cy="4810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431" y="2539284"/>
                <a:ext cx="3809120" cy="4810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938530" y="3114540"/>
                <a:ext cx="5566011" cy="5191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</m:e>
                          </m:d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𝛻</m:t>
                          </m:r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  <m:sup/>
                      </m:sSup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530" y="3114540"/>
                <a:ext cx="5566011" cy="5191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781836" y="4902557"/>
                <a:ext cx="64909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In off-policy learning, both of them come from behavior policy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836" y="4902557"/>
                <a:ext cx="6490952" cy="369332"/>
              </a:xfrm>
              <a:prstGeom prst="rect">
                <a:avLst/>
              </a:prstGeom>
              <a:blipFill>
                <a:blip r:embed="rId4"/>
                <a:stretch>
                  <a:fillRect l="-75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1728035" y="3661893"/>
            <a:ext cx="3062905" cy="912494"/>
            <a:chOff x="1728035" y="3661893"/>
            <a:chExt cx="3062905" cy="912494"/>
          </a:xfrm>
        </p:grpSpPr>
        <p:grpSp>
          <p:nvGrpSpPr>
            <p:cNvPr id="32" name="Group 31"/>
            <p:cNvGrpSpPr/>
            <p:nvPr/>
          </p:nvGrpSpPr>
          <p:grpSpPr>
            <a:xfrm>
              <a:off x="3228304" y="3661893"/>
              <a:ext cx="862885" cy="321972"/>
              <a:chOff x="3228304" y="3661893"/>
              <a:chExt cx="862885" cy="321972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3541690" y="3661893"/>
                <a:ext cx="549499" cy="4292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flipH="1">
                <a:off x="3228304" y="3670479"/>
                <a:ext cx="588135" cy="313386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1728035" y="3928056"/>
              <a:ext cx="3062905" cy="646331"/>
              <a:chOff x="1728035" y="3928056"/>
              <a:chExt cx="3062905" cy="64633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2060620" y="3928056"/>
                    <a:ext cx="273032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rgbClr val="0000FF"/>
                        </a:solidFill>
                      </a:rPr>
                      <a:t>Stationary state distribution under policy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a14:m>
                    <a:endParaRPr lang="en-US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60620" y="3928056"/>
                    <a:ext cx="2730320" cy="64633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786" t="-4717" b="-1415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4" name="Oval 33"/>
              <p:cNvSpPr/>
              <p:nvPr/>
            </p:nvSpPr>
            <p:spPr>
              <a:xfrm>
                <a:off x="1728035" y="4134118"/>
                <a:ext cx="281069" cy="266164"/>
              </a:xfrm>
              <a:prstGeom prst="ellips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4340181" y="3636135"/>
            <a:ext cx="3236889" cy="674131"/>
            <a:chOff x="4340181" y="3636135"/>
            <a:chExt cx="3236889" cy="674131"/>
          </a:xfrm>
        </p:grpSpPr>
        <p:grpSp>
          <p:nvGrpSpPr>
            <p:cNvPr id="17" name="Group 16"/>
            <p:cNvGrpSpPr/>
            <p:nvPr/>
          </p:nvGrpSpPr>
          <p:grpSpPr>
            <a:xfrm>
              <a:off x="4340181" y="3636135"/>
              <a:ext cx="862884" cy="382073"/>
              <a:chOff x="4340181" y="3636135"/>
              <a:chExt cx="862884" cy="382073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4340181" y="3640428"/>
                <a:ext cx="862884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4765183" y="3636135"/>
                <a:ext cx="429296" cy="382073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4591437" y="3940934"/>
              <a:ext cx="2985633" cy="369332"/>
              <a:chOff x="4591437" y="3940934"/>
              <a:chExt cx="2985633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4846750" y="3940934"/>
                    <a:ext cx="273032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rgbClr val="00B050"/>
                        </a:solidFill>
                      </a:rPr>
                      <a:t>Target value under policy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a14:m>
                    <a:endParaRPr lang="en-US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46750" y="3940934"/>
                    <a:ext cx="2730320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786" t="-819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5" name="Oval 34"/>
              <p:cNvSpPr/>
              <p:nvPr/>
            </p:nvSpPr>
            <p:spPr>
              <a:xfrm>
                <a:off x="4591437" y="3988157"/>
                <a:ext cx="281069" cy="266164"/>
              </a:xfrm>
              <a:prstGeom prst="ellips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B050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3638401" y="5490693"/>
            <a:ext cx="4904585" cy="369332"/>
            <a:chOff x="3638401" y="5490693"/>
            <a:chExt cx="4904585" cy="369332"/>
          </a:xfrm>
        </p:grpSpPr>
        <p:sp>
          <p:nvSpPr>
            <p:cNvPr id="36" name="Oval 35"/>
            <p:cNvSpPr/>
            <p:nvPr/>
          </p:nvSpPr>
          <p:spPr>
            <a:xfrm>
              <a:off x="3638401" y="5559380"/>
              <a:ext cx="281069" cy="266164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953815" y="5490693"/>
              <a:ext cx="4589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can be addressed by importance sampling!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817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value correction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Importance sampling</a:t>
            </a:r>
          </a:p>
          <a:p>
            <a:pPr lvl="1"/>
            <a:r>
              <a:rPr lang="en-US" dirty="0"/>
              <a:t>Importance weight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Gradient correction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318" y="2614411"/>
            <a:ext cx="2573543" cy="9021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222" y="3885726"/>
            <a:ext cx="3924044" cy="4501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3814" y="4524437"/>
            <a:ext cx="5119504" cy="486286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6673850" y="2786130"/>
            <a:ext cx="4466375" cy="1188970"/>
            <a:chOff x="6673850" y="2786130"/>
            <a:chExt cx="4466375" cy="1188970"/>
          </a:xfrm>
        </p:grpSpPr>
        <p:sp>
          <p:nvSpPr>
            <p:cNvPr id="15" name="TextBox 14"/>
            <p:cNvSpPr txBox="1"/>
            <p:nvPr/>
          </p:nvSpPr>
          <p:spPr>
            <a:xfrm>
              <a:off x="7096259" y="2786130"/>
              <a:ext cx="40439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5B9BD5"/>
                  </a:solidFill>
                </a:rPr>
                <a:t>Naturally generalize to multi-step correction as in MC methods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 flipV="1">
              <a:off x="6673850" y="3086100"/>
              <a:ext cx="418117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7061200" y="3390900"/>
              <a:ext cx="314325" cy="5842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3249769" y="5228823"/>
            <a:ext cx="5237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7030A0"/>
                </a:solidFill>
              </a:rPr>
              <a:t>The previous learnt off-policy methods, e.g., expected </a:t>
            </a:r>
            <a:r>
              <a:rPr lang="en-US" i="1" dirty="0" err="1">
                <a:solidFill>
                  <a:srgbClr val="7030A0"/>
                </a:solidFill>
              </a:rPr>
              <a:t>Sarsa</a:t>
            </a:r>
            <a:r>
              <a:rPr lang="en-US" i="1" dirty="0">
                <a:solidFill>
                  <a:srgbClr val="7030A0"/>
                </a:solidFill>
              </a:rPr>
              <a:t> and </a:t>
            </a:r>
            <a:r>
              <a:rPr lang="en-US" i="1" dirty="0" err="1">
                <a:solidFill>
                  <a:srgbClr val="7030A0"/>
                </a:solidFill>
              </a:rPr>
              <a:t>Treeback</a:t>
            </a:r>
            <a:r>
              <a:rPr lang="en-US" i="1" dirty="0">
                <a:solidFill>
                  <a:srgbClr val="7030A0"/>
                </a:solidFill>
              </a:rPr>
              <a:t> also apply for this purpose, as they directly provide us the target value.</a:t>
            </a:r>
          </a:p>
        </p:txBody>
      </p:sp>
    </p:spTree>
    <p:extLst>
      <p:ext uri="{BB962C8B-B14F-4D97-AF65-F5344CB8AC3E}">
        <p14:creationId xmlns:p14="http://schemas.microsoft.com/office/powerpoint/2010/main" val="289709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in off-policy control with approximation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F1BB2-B52C-5B15-9AF3-170F675BE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Behavior policy is unaware of the quality of approximation</a:t>
            </a:r>
          </a:p>
          <a:p>
            <a:pPr lvl="1"/>
            <a:r>
              <a:rPr lang="en-US" dirty="0"/>
              <a:t>A one dimensional case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29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C8768D-7149-3978-4F59-F8196C4A5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699" y="2997994"/>
            <a:ext cx="2806700" cy="10033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4F2BBD-ED05-1690-DE63-9577AAE80B19}"/>
                  </a:ext>
                </a:extLst>
              </p:cNvPr>
              <p:cNvSpPr txBox="1"/>
              <p:nvPr/>
            </p:nvSpPr>
            <p:spPr>
              <a:xfrm>
                <a:off x="3581400" y="3953589"/>
                <a:ext cx="5060879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dirty="0"/>
                  <a:t>Initialize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=10, and set step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=0.1</a:t>
                </a:r>
              </a:p>
              <a:p>
                <a:pPr marL="342900" indent="-342900">
                  <a:buAutoNum type="arabicPeriod"/>
                </a:pPr>
                <a:r>
                  <a:rPr lang="en-US" dirty="0"/>
                  <a:t>TD(0) error = 0 + 0.99*2*10 – 10 = 9.8</a:t>
                </a:r>
              </a:p>
              <a:p>
                <a:pPr marL="342900" indent="-342900">
                  <a:buAutoNum type="arabicPeriod"/>
                </a:pPr>
                <a:r>
                  <a:rPr lang="en-US" dirty="0"/>
                  <a:t>Update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 by semi-gradient TD(0):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TD(0)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 = 10 + 0.1*9.8*1=10.98</a:t>
                </a:r>
              </a:p>
              <a:p>
                <a:pPr marL="342900" indent="-342900">
                  <a:buFontTx/>
                  <a:buAutoNum type="arabicPeriod"/>
                </a:pPr>
                <a:r>
                  <a:rPr lang="en-US" dirty="0"/>
                  <a:t>TD(0) error = 0 + 0.99*2*10.98 – 10.98 = 10.76</a:t>
                </a:r>
              </a:p>
              <a:p>
                <a:pPr marL="342900" indent="-342900">
                  <a:buFontTx/>
                  <a:buAutoNum type="arabicPeriod"/>
                </a:pPr>
                <a:r>
                  <a:rPr lang="en-US" dirty="0"/>
                  <a:t>Update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 by semi-gradient TD(0):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TD(0)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 = 10.98 + 0.1*10.76*1=12.06</a:t>
                </a:r>
              </a:p>
              <a:p>
                <a:pPr marL="342900" indent="-342900">
                  <a:buAutoNum type="arabicPeriod"/>
                </a:pPr>
                <a:r>
                  <a:rPr lang="en-US" dirty="0"/>
                  <a:t>….. </a:t>
                </a:r>
              </a:p>
              <a:p>
                <a:pPr marL="342900" indent="-342900">
                  <a:buAutoNum type="arabicPeriod"/>
                </a:pPr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4F2BBD-ED05-1690-DE63-9577AAE80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3953589"/>
                <a:ext cx="5060879" cy="2585323"/>
              </a:xfrm>
              <a:prstGeom prst="rect">
                <a:avLst/>
              </a:prstGeom>
              <a:blipFill>
                <a:blip r:embed="rId3"/>
                <a:stretch>
                  <a:fillRect l="-1253" t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60DB36-7027-5092-236B-4AC1CE2DC33A}"/>
                  </a:ext>
                </a:extLst>
              </p:cNvPr>
              <p:cNvSpPr txBox="1"/>
              <p:nvPr/>
            </p:nvSpPr>
            <p:spPr>
              <a:xfrm>
                <a:off x="4863722" y="2720995"/>
                <a:ext cx="18686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=0.99</m:t>
                    </m:r>
                  </m:oMath>
                </a14:m>
                <a:r>
                  <a:rPr lang="en-US" dirty="0"/>
                  <a:t>, reward=0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60DB36-7027-5092-236B-4AC1CE2DC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722" y="2720995"/>
                <a:ext cx="1868653" cy="276999"/>
              </a:xfrm>
              <a:prstGeom prst="rect">
                <a:avLst/>
              </a:prstGeom>
              <a:blipFill>
                <a:blip r:embed="rId4"/>
                <a:stretch>
                  <a:fillRect l="-4762" t="-26087" r="-6803" b="-4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AFF18EE3-FB25-210E-6DC5-A3C243E3F11E}"/>
              </a:ext>
            </a:extLst>
          </p:cNvPr>
          <p:cNvGrpSpPr/>
          <p:nvPr/>
        </p:nvGrpSpPr>
        <p:grpSpPr>
          <a:xfrm>
            <a:off x="8014698" y="3173873"/>
            <a:ext cx="3466928" cy="460015"/>
            <a:chOff x="5454650" y="3111500"/>
            <a:chExt cx="4211425" cy="5588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E2D732E-2826-5E00-4D9C-198127781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54650" y="3187700"/>
              <a:ext cx="1282700" cy="4826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D1FEFD8-E0FA-E6EA-2BAC-4E7F74DDF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32375" y="3111500"/>
              <a:ext cx="2933700" cy="55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437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Value function approximation</a:t>
            </a:r>
          </a:p>
          <a:p>
            <a:r>
              <a:rPr lang="en-US" dirty="0"/>
              <a:t>On-policy prediction with approximation</a:t>
            </a:r>
          </a:p>
          <a:p>
            <a:r>
              <a:rPr lang="en-US" dirty="0"/>
              <a:t>On-policy control with approximation</a:t>
            </a:r>
          </a:p>
          <a:p>
            <a:r>
              <a:rPr lang="en-US" dirty="0"/>
              <a:t>Off-policy learning with approximation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595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Baird’s counterexample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30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300" y="1754177"/>
            <a:ext cx="8740208" cy="43407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839036" y="2567600"/>
                <a:ext cx="297827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Results by off-policy semi-gradient TD(0)?  Let’s start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=(1, 1, 1, 1, 1, 1, 10, 1)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036" y="2567600"/>
                <a:ext cx="2978274" cy="923330"/>
              </a:xfrm>
              <a:prstGeom prst="rect">
                <a:avLst/>
              </a:prstGeom>
              <a:blipFill>
                <a:blip r:embed="rId3"/>
                <a:stretch>
                  <a:fillRect l="-1840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1377DBA-C6B2-EC08-198F-85E0BA5582D8}"/>
              </a:ext>
            </a:extLst>
          </p:cNvPr>
          <p:cNvSpPr txBox="1"/>
          <p:nvPr/>
        </p:nvSpPr>
        <p:spPr>
          <a:xfrm>
            <a:off x="8646508" y="5572897"/>
            <a:ext cx="2881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Reward is zero everywhere</a:t>
            </a:r>
          </a:p>
        </p:txBody>
      </p:sp>
    </p:spTree>
    <p:extLst>
      <p:ext uri="{BB962C8B-B14F-4D97-AF65-F5344CB8AC3E}">
        <p14:creationId xmlns:p14="http://schemas.microsoft.com/office/powerpoint/2010/main" val="223091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Baird’s counterexample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31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47" y="1790164"/>
            <a:ext cx="8222759" cy="44923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35413" y="3344214"/>
            <a:ext cx="32497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Deadly triad: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Function approximation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Bootstrapping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Off-policy learning</a:t>
            </a:r>
          </a:p>
        </p:txBody>
      </p:sp>
    </p:spTree>
    <p:extLst>
      <p:ext uri="{BB962C8B-B14F-4D97-AF65-F5344CB8AC3E}">
        <p14:creationId xmlns:p14="http://schemas.microsoft.com/office/powerpoint/2010/main" val="217641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Emphatic-TD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821028" y="1748352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Interpret discount factor as termination</a:t>
                </a:r>
              </a:p>
              <a:p>
                <a:pPr lvl="1"/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the transition continues; otherwise, it terminates and immediately restarts</a:t>
                </a:r>
              </a:p>
              <a:p>
                <a:pPr lvl="1"/>
                <a:r>
                  <a:rPr lang="en-US" dirty="0"/>
                  <a:t>We can map each off-policy sequence as on-policy, by reweighing the states! 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1028" y="1748352"/>
                <a:ext cx="10515600" cy="4351338"/>
              </a:xfrm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32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083424" y="4753780"/>
            <a:ext cx="2086377" cy="369332"/>
            <a:chOff x="1601273" y="4971245"/>
            <a:chExt cx="2086377" cy="369332"/>
          </a:xfrm>
        </p:grpSpPr>
        <p:sp>
          <p:nvSpPr>
            <p:cNvPr id="8" name="TextBox 7"/>
            <p:cNvSpPr txBox="1"/>
            <p:nvPr/>
          </p:nvSpPr>
          <p:spPr>
            <a:xfrm>
              <a:off x="1601273" y="4971245"/>
              <a:ext cx="18717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State emphasis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3168202" y="5168721"/>
              <a:ext cx="519448" cy="0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955" y="3554944"/>
            <a:ext cx="4105774" cy="5087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3205" y="4152773"/>
            <a:ext cx="3573362" cy="3831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4511" y="4788014"/>
            <a:ext cx="2601532" cy="32519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985602" y="5167436"/>
            <a:ext cx="3335628" cy="985474"/>
            <a:chOff x="1574775" y="4808113"/>
            <a:chExt cx="1871729" cy="985474"/>
          </a:xfrm>
        </p:grpSpPr>
        <p:sp>
          <p:nvSpPr>
            <p:cNvPr id="17" name="TextBox 16"/>
            <p:cNvSpPr txBox="1"/>
            <p:nvPr/>
          </p:nvSpPr>
          <p:spPr>
            <a:xfrm>
              <a:off x="1574775" y="5147256"/>
              <a:ext cx="1871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Carry over the past transitions</a:t>
              </a:r>
            </a:p>
          </p:txBody>
        </p:sp>
        <p:cxnSp>
          <p:nvCxnSpPr>
            <p:cNvPr id="18" name="Straight Arrow Connector 17"/>
            <p:cNvCxnSpPr>
              <a:stCxn id="17" idx="0"/>
            </p:cNvCxnSpPr>
            <p:nvPr/>
          </p:nvCxnSpPr>
          <p:spPr>
            <a:xfrm flipV="1">
              <a:off x="2510640" y="4808113"/>
              <a:ext cx="311954" cy="339143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510118" y="5158850"/>
            <a:ext cx="2635878" cy="734232"/>
            <a:chOff x="1601273" y="4606345"/>
            <a:chExt cx="2635878" cy="734232"/>
          </a:xfrm>
        </p:grpSpPr>
        <p:sp>
          <p:nvSpPr>
            <p:cNvPr id="20" name="TextBox 19"/>
            <p:cNvSpPr txBox="1"/>
            <p:nvPr/>
          </p:nvSpPr>
          <p:spPr>
            <a:xfrm>
              <a:off x="1601273" y="4971245"/>
              <a:ext cx="26358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Restart the transition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 flipV="1">
              <a:off x="1914660" y="4606345"/>
              <a:ext cx="253285" cy="343437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5600699" y="4026795"/>
            <a:ext cx="4466287" cy="646331"/>
            <a:chOff x="5799785" y="4026795"/>
            <a:chExt cx="4267201" cy="646331"/>
          </a:xfrm>
        </p:grpSpPr>
        <p:sp>
          <p:nvSpPr>
            <p:cNvPr id="27" name="Rectangle 26"/>
            <p:cNvSpPr/>
            <p:nvPr/>
          </p:nvSpPr>
          <p:spPr>
            <a:xfrm>
              <a:off x="5799785" y="4146997"/>
              <a:ext cx="1507636" cy="403538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36665" y="4026795"/>
              <a:ext cx="27303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Reweigh the loss/gradient at current step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585277" y="4461510"/>
            <a:ext cx="4688199" cy="1101711"/>
            <a:chOff x="5040447" y="4152900"/>
            <a:chExt cx="4688199" cy="1101711"/>
          </a:xfrm>
        </p:grpSpPr>
        <p:sp>
          <p:nvSpPr>
            <p:cNvPr id="30" name="TextBox 29"/>
            <p:cNvSpPr txBox="1"/>
            <p:nvPr/>
          </p:nvSpPr>
          <p:spPr>
            <a:xfrm>
              <a:off x="7195801" y="4885279"/>
              <a:ext cx="2532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Source of large variance</a:t>
              </a:r>
            </a:p>
          </p:txBody>
        </p:sp>
        <p:cxnSp>
          <p:nvCxnSpPr>
            <p:cNvPr id="32" name="Straight Arrow Connector 31"/>
            <p:cNvCxnSpPr>
              <a:stCxn id="30" idx="1"/>
              <a:endCxn id="14" idx="2"/>
            </p:cNvCxnSpPr>
            <p:nvPr/>
          </p:nvCxnSpPr>
          <p:spPr>
            <a:xfrm flipH="1" flipV="1">
              <a:off x="5040447" y="4804596"/>
              <a:ext cx="2155354" cy="26534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30" idx="1"/>
            </p:cNvCxnSpPr>
            <p:nvPr/>
          </p:nvCxnSpPr>
          <p:spPr>
            <a:xfrm flipH="1" flipV="1">
              <a:off x="5269230" y="4152900"/>
              <a:ext cx="1926571" cy="91704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641891" y="4065294"/>
            <a:ext cx="1904514" cy="768795"/>
            <a:chOff x="4641891" y="4065294"/>
            <a:chExt cx="1904514" cy="768795"/>
          </a:xfrm>
        </p:grpSpPr>
        <p:sp>
          <p:nvSpPr>
            <p:cNvPr id="7" name="Rectangle 6"/>
            <p:cNvSpPr/>
            <p:nvPr/>
          </p:nvSpPr>
          <p:spPr>
            <a:xfrm>
              <a:off x="5253432" y="4065294"/>
              <a:ext cx="390222" cy="425167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7" idx="2"/>
            </p:cNvCxnSpPr>
            <p:nvPr/>
          </p:nvCxnSpPr>
          <p:spPr>
            <a:xfrm flipH="1">
              <a:off x="4641891" y="4490461"/>
              <a:ext cx="806652" cy="29703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7" idx="2"/>
            </p:cNvCxnSpPr>
            <p:nvPr/>
          </p:nvCxnSpPr>
          <p:spPr>
            <a:xfrm>
              <a:off x="5448543" y="4490461"/>
              <a:ext cx="1097862" cy="34362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808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Emphatic-TD methods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33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207" y="1871084"/>
            <a:ext cx="6817217" cy="43363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53051" y="1544323"/>
            <a:ext cx="26229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Baird’s counterexample</a:t>
            </a:r>
          </a:p>
        </p:txBody>
      </p:sp>
    </p:spTree>
    <p:extLst>
      <p:ext uri="{BB962C8B-B14F-4D97-AF65-F5344CB8AC3E}">
        <p14:creationId xmlns:p14="http://schemas.microsoft.com/office/powerpoint/2010/main" val="16748207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value-function geometry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141" y="2069206"/>
            <a:ext cx="8051742" cy="401205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645241" y="4026793"/>
            <a:ext cx="2446986" cy="841421"/>
            <a:chOff x="4365939" y="6512416"/>
            <a:chExt cx="2446986" cy="841421"/>
          </a:xfrm>
        </p:grpSpPr>
        <p:sp>
          <p:nvSpPr>
            <p:cNvPr id="7" name="TextBox 6"/>
            <p:cNvSpPr txBox="1"/>
            <p:nvPr/>
          </p:nvSpPr>
          <p:spPr>
            <a:xfrm>
              <a:off x="4567708" y="6512416"/>
              <a:ext cx="22452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Projection operator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4365939" y="6864440"/>
              <a:ext cx="334849" cy="489397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989195" y="2876282"/>
                <a:ext cx="3056586" cy="42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Value error: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</m:e>
                    </m:d>
                    <m:sSubSup>
                      <m:sSub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sub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9195" y="2876282"/>
                <a:ext cx="3056586" cy="422552"/>
              </a:xfrm>
              <a:prstGeom prst="rect">
                <a:avLst/>
              </a:prstGeom>
              <a:blipFill>
                <a:blip r:embed="rId3"/>
                <a:stretch>
                  <a:fillRect l="-1796" t="-2899" b="-15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876281" y="5636654"/>
                <a:ext cx="6980349" cy="425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Bellman error: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)|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∼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d>
                    <m:sSubSup>
                      <m:sSub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sub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281" y="5636654"/>
                <a:ext cx="6980349" cy="425309"/>
              </a:xfrm>
              <a:prstGeom prst="rect">
                <a:avLst/>
              </a:prstGeom>
              <a:blipFill>
                <a:blip r:embed="rId4"/>
                <a:stretch>
                  <a:fillRect l="-786" t="-2899" b="-15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463898" y="1785871"/>
            <a:ext cx="3095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What is a better objective for off-policy learning?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09AFE0-7919-C6EA-1639-DFAA71DA168C}"/>
              </a:ext>
            </a:extLst>
          </p:cNvPr>
          <p:cNvSpPr txBox="1"/>
          <p:nvPr/>
        </p:nvSpPr>
        <p:spPr>
          <a:xfrm>
            <a:off x="6830731" y="611335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Expectation of TD error!</a:t>
            </a:r>
          </a:p>
        </p:txBody>
      </p:sp>
    </p:spTree>
    <p:extLst>
      <p:ext uri="{BB962C8B-B14F-4D97-AF65-F5344CB8AC3E}">
        <p14:creationId xmlns:p14="http://schemas.microsoft.com/office/powerpoint/2010/main" val="243922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 approximation generalizes value estimation across states</a:t>
            </a:r>
          </a:p>
          <a:p>
            <a:r>
              <a:rPr lang="en-US" dirty="0"/>
              <a:t>On-policy prediction and control are typically performed as SGD + tabular methods based value estimation</a:t>
            </a:r>
          </a:p>
          <a:p>
            <a:r>
              <a:rPr lang="en-US" dirty="0"/>
              <a:t>Off-policy with value approximation is much more challenging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372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Suggested readings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Chapter 9: On-policy Prediction with Approximation</a:t>
            </a:r>
          </a:p>
          <a:p>
            <a:r>
              <a:rPr lang="en-US" dirty="0"/>
              <a:t>Chapter 10: On-policy Control with Approximation</a:t>
            </a:r>
          </a:p>
          <a:p>
            <a:r>
              <a:rPr lang="en-US" dirty="0"/>
              <a:t>Chapter 11: Off-policy Methods with Approximation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89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Tabular methods for RL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Enumerate and store all state(-action) values in a big table</a:t>
            </a:r>
          </a:p>
          <a:p>
            <a:pPr lvl="1"/>
            <a:r>
              <a:rPr lang="en-US" dirty="0"/>
              <a:t>Recall MP2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9" y="2392885"/>
            <a:ext cx="5846441" cy="3998719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4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859628" y="5877060"/>
            <a:ext cx="6113171" cy="798626"/>
            <a:chOff x="4859628" y="5877060"/>
            <a:chExt cx="6113171" cy="798626"/>
          </a:xfrm>
        </p:grpSpPr>
        <p:sp>
          <p:nvSpPr>
            <p:cNvPr id="2" name="TextBox 1"/>
            <p:cNvSpPr txBox="1"/>
            <p:nvPr/>
          </p:nvSpPr>
          <p:spPr>
            <a:xfrm>
              <a:off x="6958884" y="6306354"/>
              <a:ext cx="4013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5B9BD5"/>
                  </a:solidFill>
                </a:rPr>
                <a:t>Entire state space, or state-action space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 flipV="1">
              <a:off x="7521263" y="5877060"/>
              <a:ext cx="180303" cy="41641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2" idx="1"/>
            </p:cNvCxnSpPr>
            <p:nvPr/>
          </p:nvCxnSpPr>
          <p:spPr>
            <a:xfrm flipH="1" flipV="1">
              <a:off x="4859628" y="6091708"/>
              <a:ext cx="2099256" cy="39931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3567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Tabular methods for RL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Both space and sample inefficient</a:t>
                </a:r>
              </a:p>
              <a:p>
                <a:pPr lvl="1"/>
                <a:r>
                  <a:rPr lang="en-US" dirty="0"/>
                  <a:t>Space complexity</a:t>
                </a:r>
              </a:p>
              <a:p>
                <a:pPr lvl="2"/>
                <a:r>
                  <a:rPr lang="en-US" dirty="0"/>
                  <a:t>State value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State-action value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Sample complexity</a:t>
                </a:r>
              </a:p>
              <a:p>
                <a:pPr lvl="2"/>
                <a:r>
                  <a:rPr lang="en-US" dirty="0"/>
                  <a:t>Need observations to confidently estimate the value in each cell of the table</a:t>
                </a:r>
              </a:p>
              <a:p>
                <a:pPr lvl="3"/>
                <a:r>
                  <a:rPr lang="en-US" dirty="0"/>
                  <a:t>The estimate’s standard deviation converges with a rate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What we have seen does not </a:t>
                </a:r>
                <a:r>
                  <a:rPr lang="en-US" u="sng" dirty="0"/>
                  <a:t>generalize</a:t>
                </a:r>
                <a:r>
                  <a:rPr lang="en-US" dirty="0"/>
                  <a:t> to unseen</a:t>
                </a:r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091965" y="2163651"/>
                <a:ext cx="26831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Go game: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172</m:t>
                        </m:r>
                      </m:sup>
                    </m:sSup>
                  </m:oMath>
                </a14:m>
                <a:r>
                  <a:rPr lang="en-US" dirty="0"/>
                  <a:t> states</a:t>
                </a:r>
              </a:p>
              <a:p>
                <a:r>
                  <a:rPr lang="en-US" dirty="0"/>
                  <a:t>Self-driving car: infinite?</a:t>
                </a:r>
              </a:p>
              <a:p>
                <a:r>
                  <a:rPr lang="en-US" dirty="0" err="1"/>
                  <a:t>Chatbot</a:t>
                </a:r>
                <a:r>
                  <a:rPr lang="en-US" dirty="0"/>
                  <a:t>: infinite? 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965" y="2163651"/>
                <a:ext cx="2683100" cy="923330"/>
              </a:xfrm>
              <a:prstGeom prst="rect">
                <a:avLst/>
              </a:prstGeom>
              <a:blipFill>
                <a:blip r:embed="rId3"/>
                <a:stretch>
                  <a:fillRect l="-1814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7528728" y="403954"/>
            <a:ext cx="3721309" cy="1364724"/>
            <a:chOff x="8064292" y="1349273"/>
            <a:chExt cx="3721309" cy="1364724"/>
          </a:xfrm>
        </p:grpSpPr>
        <p:pic>
          <p:nvPicPr>
            <p:cNvPr id="6" name="Picture 4" descr="Free Idea Cliparts, Download Free Clip Art, Free Clip Art on 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4292" y="1440070"/>
              <a:ext cx="428487" cy="428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8490651" y="1349273"/>
              <a:ext cx="26584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Chernoff-Hoeffding</a:t>
              </a:r>
              <a:r>
                <a:rPr lang="en-US" dirty="0"/>
                <a:t> bound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65323" y="1701592"/>
              <a:ext cx="3220278" cy="29072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78115" y="2020989"/>
              <a:ext cx="2133564" cy="32022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85356" y="2375727"/>
              <a:ext cx="2398643" cy="33827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877158" y="5341918"/>
                <a:ext cx="71404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Solution: function approximation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!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158" y="5341918"/>
                <a:ext cx="7140472" cy="523220"/>
              </a:xfrm>
              <a:prstGeom prst="rect">
                <a:avLst/>
              </a:prstGeom>
              <a:blipFill>
                <a:blip r:embed="rId8"/>
                <a:stretch>
                  <a:fillRect l="-1793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5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8676069" y="4078310"/>
            <a:ext cx="3284112" cy="753655"/>
            <a:chOff x="8676069" y="4078310"/>
            <a:chExt cx="3284112" cy="753655"/>
          </a:xfrm>
        </p:grpSpPr>
        <p:sp>
          <p:nvSpPr>
            <p:cNvPr id="15" name="TextBox 14"/>
            <p:cNvSpPr txBox="1"/>
            <p:nvPr/>
          </p:nvSpPr>
          <p:spPr>
            <a:xfrm>
              <a:off x="9268496" y="4185634"/>
              <a:ext cx="26916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Obtained by interacting with the environment!!</a:t>
              </a:r>
            </a:p>
          </p:txBody>
        </p:sp>
        <p:cxnSp>
          <p:nvCxnSpPr>
            <p:cNvPr id="17" name="Straight Arrow Connector 16"/>
            <p:cNvCxnSpPr>
              <a:stCxn id="15" idx="1"/>
            </p:cNvCxnSpPr>
            <p:nvPr/>
          </p:nvCxnSpPr>
          <p:spPr>
            <a:xfrm flipH="1" flipV="1">
              <a:off x="8676069" y="4078310"/>
              <a:ext cx="592427" cy="43049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924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approximation for RL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290" y="2074256"/>
            <a:ext cx="6840664" cy="36571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34615" y="5830291"/>
            <a:ext cx="38093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Figure credit: David Silver, “Value Function Approximation”</a:t>
            </a:r>
          </a:p>
        </p:txBody>
      </p:sp>
      <p:sp>
        <p:nvSpPr>
          <p:cNvPr id="9" name="Rectangle 8"/>
          <p:cNvSpPr/>
          <p:nvPr/>
        </p:nvSpPr>
        <p:spPr>
          <a:xfrm>
            <a:off x="2987899" y="4168462"/>
            <a:ext cx="313386" cy="2575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41702" y="4168462"/>
            <a:ext cx="313386" cy="2575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482624" y="4168462"/>
            <a:ext cx="313386" cy="2575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3339922" y="4284372"/>
            <a:ext cx="8178084" cy="1584444"/>
            <a:chOff x="3580327" y="4301544"/>
            <a:chExt cx="8178084" cy="15844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8530109" y="4962658"/>
                  <a:ext cx="3228302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Parameters to be estimated from experiences; and hopefully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≪|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0109" y="4962658"/>
                  <a:ext cx="3228302" cy="923330"/>
                </a:xfrm>
                <a:prstGeom prst="rect">
                  <a:avLst/>
                </a:prstGeom>
                <a:blipFill>
                  <a:blip r:embed="rId3"/>
                  <a:stretch>
                    <a:fillRect l="-1701" t="-3289" r="-1890" b="-46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/>
            <p:cNvCxnSpPr/>
            <p:nvPr/>
          </p:nvCxnSpPr>
          <p:spPr>
            <a:xfrm flipH="1" flipV="1">
              <a:off x="3580327" y="4404575"/>
              <a:ext cx="4932608" cy="70833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 flipV="1">
              <a:off x="5915697" y="4331594"/>
              <a:ext cx="2575773" cy="77702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 flipV="1">
              <a:off x="8096518" y="4301544"/>
              <a:ext cx="412124" cy="80278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539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machine learning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  <a:p>
            <a:pPr lvl="1"/>
            <a:r>
              <a:rPr lang="en-US" dirty="0"/>
              <a:t>Discrete response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Regression</a:t>
            </a:r>
          </a:p>
          <a:p>
            <a:pPr lvl="1"/>
            <a:r>
              <a:rPr lang="en-US" dirty="0"/>
              <a:t>Continuous response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7</a:t>
            </a:fld>
            <a:endParaRPr lang="en-US"/>
          </a:p>
        </p:txBody>
      </p:sp>
      <p:pic>
        <p:nvPicPr>
          <p:cNvPr id="1028" name="Picture 4" descr="https://upload.wikimedia.org/wikipedia/commons/thumb/8/8b/Polyreg_scheffe.svg/2560px-Polyreg_scheff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370" y="2757865"/>
            <a:ext cx="4064478" cy="343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ulticlass Classification with NumPy and TMVA — root_numpy 4.7.3.dev0  documen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68" y="2744315"/>
            <a:ext cx="3510525" cy="351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heck Mark clip art Vector clip art - Free vector for free 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037" y="5172228"/>
            <a:ext cx="419222" cy="39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71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machine learning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Fundamental assumptions</a:t>
            </a:r>
          </a:p>
          <a:p>
            <a:pPr lvl="1"/>
            <a:r>
              <a:rPr lang="en-US" dirty="0"/>
              <a:t>Independent and identically distributed instances</a:t>
            </a:r>
          </a:p>
          <a:p>
            <a:pPr lvl="2"/>
            <a:r>
              <a:rPr lang="en-US" dirty="0"/>
              <a:t>Empirical risk minimization </a:t>
            </a:r>
          </a:p>
          <a:p>
            <a:pPr lvl="1"/>
            <a:r>
              <a:rPr lang="en-US" dirty="0"/>
              <a:t>Typically under a stationary distribution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86387" y="4104069"/>
            <a:ext cx="5069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Both are violated in an RL setting!</a:t>
            </a:r>
          </a:p>
        </p:txBody>
      </p:sp>
    </p:spTree>
    <p:extLst>
      <p:ext uri="{BB962C8B-B14F-4D97-AF65-F5344CB8AC3E}">
        <p14:creationId xmlns:p14="http://schemas.microsoft.com/office/powerpoint/2010/main" val="60302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function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Parameterize the value function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How to obtain the target value?</a:t>
                </a:r>
              </a:p>
              <a:p>
                <a:pPr marL="1200150" lvl="2" indent="-285750"/>
                <a:r>
                  <a:rPr lang="en-US" dirty="0">
                    <a:solidFill>
                      <a:schemeClr val="tx1"/>
                    </a:solidFill>
                  </a:rPr>
                  <a:t>MC: sampled 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1200150" lvl="3" indent="-285750"/>
                <a:r>
                  <a:rPr lang="en-US" dirty="0">
                    <a:solidFill>
                      <a:schemeClr val="tx1"/>
                    </a:solidFill>
                  </a:rPr>
                  <a:t>TD(0): one-step bootstrap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1200150" lvl="3" indent="-285750"/>
                <a:r>
                  <a:rPr lang="en-US" dirty="0">
                    <a:solidFill>
                      <a:schemeClr val="tx1"/>
                    </a:solidFill>
                  </a:rPr>
                  <a:t>DP: policy evaluation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)|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742950" lvl="2" indent="-285750"/>
                <a:r>
                  <a:rPr lang="en-US" dirty="0"/>
                  <a:t>Value update now becomes dependent across states!</a:t>
                </a:r>
              </a:p>
              <a:p>
                <a:pPr marL="1200150" lvl="3" indent="-285750"/>
                <a:r>
                  <a:rPr lang="en-US" dirty="0"/>
                  <a:t>Target value becomes non-stationary  </a:t>
                </a:r>
              </a:p>
              <a:p>
                <a:pPr marL="1657350" lvl="4" indent="-285750"/>
                <a:r>
                  <a:rPr lang="en-US" dirty="0"/>
                  <a:t>When it is a result of bootstrapping</a:t>
                </a:r>
              </a:p>
              <a:p>
                <a:pPr marL="1200150" lvl="3" indent="-285750"/>
                <a:r>
                  <a:rPr lang="en-US" dirty="0"/>
                  <a:t>Target value becomes non-</a:t>
                </a:r>
                <a:r>
                  <a:rPr lang="en-US" dirty="0" err="1"/>
                  <a:t>iid</a:t>
                </a:r>
                <a:r>
                  <a:rPr lang="en-US" dirty="0"/>
                  <a:t> </a:t>
                </a:r>
              </a:p>
              <a:p>
                <a:pPr marL="1657350" lvl="4" indent="-285750"/>
                <a:r>
                  <a:rPr lang="en-US" dirty="0"/>
                  <a:t>The collection of samples depends on the policy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DCBD-B6D0-48CE-B07D-1584250D81B8}" type="slidenum">
              <a:rPr lang="en-US" smtClean="0"/>
              <a:t>9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991932" y="2653048"/>
            <a:ext cx="3640429" cy="592566"/>
            <a:chOff x="1991932" y="2653048"/>
            <a:chExt cx="3640429" cy="592566"/>
          </a:xfrm>
        </p:grpSpPr>
        <p:sp>
          <p:nvSpPr>
            <p:cNvPr id="7" name="TextBox 6"/>
            <p:cNvSpPr txBox="1"/>
            <p:nvPr/>
          </p:nvSpPr>
          <p:spPr>
            <a:xfrm>
              <a:off x="2331076" y="2876282"/>
              <a:ext cx="3301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Target value for approximation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 flipV="1">
              <a:off x="1991932" y="2653048"/>
              <a:ext cx="330558" cy="37778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69217" y="2253803"/>
                <a:ext cx="42028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dirty="0">
                    <a:solidFill>
                      <a:srgbClr val="00B050"/>
                    </a:solidFill>
                  </a:rPr>
                  <a:t>Extract features to describe the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marL="342900" indent="-342900">
                  <a:buAutoNum type="arabicPeriod"/>
                </a:pPr>
                <a:r>
                  <a:rPr lang="en-US" dirty="0">
                    <a:solidFill>
                      <a:srgbClr val="00B050"/>
                    </a:solidFill>
                  </a:rPr>
                  <a:t>A </a:t>
                </a:r>
                <a:r>
                  <a:rPr lang="en-US" u="sng" dirty="0">
                    <a:solidFill>
                      <a:srgbClr val="00B050"/>
                    </a:solidFill>
                  </a:rPr>
                  <a:t>differentiable</a:t>
                </a:r>
                <a:r>
                  <a:rPr lang="en-US" dirty="0">
                    <a:solidFill>
                      <a:srgbClr val="00B050"/>
                    </a:solidFill>
                  </a:rPr>
                  <a:t> function w.r.t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217" y="2253803"/>
                <a:ext cx="4202805" cy="646331"/>
              </a:xfrm>
              <a:prstGeom prst="rect">
                <a:avLst/>
              </a:prstGeom>
              <a:blipFill>
                <a:blip r:embed="rId3"/>
                <a:stretch>
                  <a:fillRect l="-1159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2800096" y="2653048"/>
            <a:ext cx="82296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7302322" y="3691944"/>
            <a:ext cx="2631583" cy="815662"/>
            <a:chOff x="7431111" y="3902299"/>
            <a:chExt cx="2631583" cy="815662"/>
          </a:xfrm>
        </p:grpSpPr>
        <p:sp>
          <p:nvSpPr>
            <p:cNvPr id="14" name="Right Brace 13"/>
            <p:cNvSpPr/>
            <p:nvPr/>
          </p:nvSpPr>
          <p:spPr>
            <a:xfrm>
              <a:off x="7431111" y="3902299"/>
              <a:ext cx="206062" cy="815662"/>
            </a:xfrm>
            <a:prstGeom prst="rightBrac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753082" y="4005330"/>
              <a:ext cx="23096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0000FF"/>
                  </a:solidFill>
                </a:rPr>
                <a:t>The same as we have done in tabular cases!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84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2551</TotalTime>
  <Words>1607</Words>
  <Application>Microsoft Macintosh PowerPoint</Application>
  <PresentationFormat>Widescreen</PresentationFormat>
  <Paragraphs>340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Office Theme</vt:lpstr>
      <vt:lpstr>Recap: Actor-Critic Methods</vt:lpstr>
      <vt:lpstr>Approximation Methods</vt:lpstr>
      <vt:lpstr>Outline</vt:lpstr>
      <vt:lpstr>Tabular methods for RL</vt:lpstr>
      <vt:lpstr>Tabular methods for RL</vt:lpstr>
      <vt:lpstr>Function approximation for RL</vt:lpstr>
      <vt:lpstr>Supervised machine learning</vt:lpstr>
      <vt:lpstr>Supervised machine learning</vt:lpstr>
      <vt:lpstr>Value function approximation</vt:lpstr>
      <vt:lpstr>Value function approximation</vt:lpstr>
      <vt:lpstr>Incremental update</vt:lpstr>
      <vt:lpstr>Incremental update</vt:lpstr>
      <vt:lpstr>Incremental update</vt:lpstr>
      <vt:lpstr>Linear models</vt:lpstr>
      <vt:lpstr>Linear models under semi-gradients </vt:lpstr>
      <vt:lpstr>Recap: Bellman equation for value function</vt:lpstr>
      <vt:lpstr>Linear models under semi-gradients </vt:lpstr>
      <vt:lpstr>Incremental update</vt:lpstr>
      <vt:lpstr>Many other different types of approximations</vt:lpstr>
      <vt:lpstr>Batch update</vt:lpstr>
      <vt:lpstr>Experience replay</vt:lpstr>
      <vt:lpstr>Prioritized experience replay</vt:lpstr>
      <vt:lpstr>Control with value approximation</vt:lpstr>
      <vt:lpstr>On-policy learning with approximation</vt:lpstr>
      <vt:lpstr>Sarsa with action value approximation</vt:lpstr>
      <vt:lpstr>Sarsa with action value approximation</vt:lpstr>
      <vt:lpstr>Off-policy learning with approximated function value</vt:lpstr>
      <vt:lpstr>Target value correction</vt:lpstr>
      <vt:lpstr>Challenges in off-policy control with approximation</vt:lpstr>
      <vt:lpstr>Baird’s counterexample</vt:lpstr>
      <vt:lpstr>Baird’s counterexample</vt:lpstr>
      <vt:lpstr>Emphatic-TD methods</vt:lpstr>
      <vt:lpstr>Emphatic-TD methods</vt:lpstr>
      <vt:lpstr>Linear value-function geometry</vt:lpstr>
      <vt:lpstr>Takeaways</vt:lpstr>
      <vt:lpstr>Suggested readings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Approximation Methods</dc:title>
  <dc:creator>wang hongning</dc:creator>
  <cp:lastModifiedBy>Wang, Hongning (hw5x)</cp:lastModifiedBy>
  <cp:revision>57</cp:revision>
  <dcterms:created xsi:type="dcterms:W3CDTF">2020-11-08T04:29:53Z</dcterms:created>
  <dcterms:modified xsi:type="dcterms:W3CDTF">2022-11-21T15:32:04Z</dcterms:modified>
</cp:coreProperties>
</file>